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18"/>
  </p:notesMasterIdLst>
  <p:sldIdLst>
    <p:sldId id="360" r:id="rId2"/>
    <p:sldId id="338" r:id="rId3"/>
    <p:sldId id="337" r:id="rId4"/>
    <p:sldId id="344" r:id="rId5"/>
    <p:sldId id="358" r:id="rId6"/>
    <p:sldId id="345" r:id="rId7"/>
    <p:sldId id="347" r:id="rId8"/>
    <p:sldId id="348" r:id="rId9"/>
    <p:sldId id="349" r:id="rId10"/>
    <p:sldId id="351" r:id="rId11"/>
    <p:sldId id="341" r:id="rId12"/>
    <p:sldId id="366" r:id="rId13"/>
    <p:sldId id="361" r:id="rId14"/>
    <p:sldId id="362" r:id="rId15"/>
    <p:sldId id="363" r:id="rId16"/>
    <p:sldId id="365" r:id="rId17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7" userDrawn="1">
          <p15:clr>
            <a:srgbClr val="A4A3A4"/>
          </p15:clr>
        </p15:guide>
        <p15:guide id="2" pos="9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натольевна Меркулова" initials="Е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7" autoAdjust="0"/>
    <p:restoredTop sz="94680"/>
  </p:normalViewPr>
  <p:slideViewPr>
    <p:cSldViewPr snapToGrid="0" showGuides="1">
      <p:cViewPr>
        <p:scale>
          <a:sx n="30" d="100"/>
          <a:sy n="30" d="100"/>
        </p:scale>
        <p:origin x="-684" y="-744"/>
      </p:cViewPr>
      <p:guideLst>
        <p:guide orient="horz" pos="4208"/>
        <p:guide pos="9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62"/>
    </p:cViewPr>
  </p:sorterViewPr>
  <p:notesViewPr>
    <p:cSldViewPr snapToGrid="0">
      <p:cViewPr varScale="1">
        <p:scale>
          <a:sx n="63" d="100"/>
          <a:sy n="63" d="100"/>
        </p:scale>
        <p:origin x="-2154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3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568" tIns="45784" rIns="91568" bIns="45784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1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5981" y="9442281"/>
            <a:ext cx="2951217" cy="497047"/>
          </a:xfrm>
          <a:prstGeom prst="rect">
            <a:avLst/>
          </a:prstGeom>
        </p:spPr>
        <p:txBody>
          <a:bodyPr lIns="91861" tIns="45930" rIns="91861" bIns="45930"/>
          <a:lstStyle/>
          <a:p>
            <a:fld id="{ED881EB7-CCD3-4400-B336-0C4888F69D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4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861" tIns="45930" rIns="91861" bIns="4593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4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2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2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8" indent="0" algn="ctr">
              <a:buNone/>
              <a:defRPr sz="3200"/>
            </a:lvl5pPr>
            <a:lvl6pPr marL="4571772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6" y="1008283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10" y="1008283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4" y="1008283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506" y="1008283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6" y="6497999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10" y="6497999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4" y="6497999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506" y="6497999"/>
            <a:ext cx="5113336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0412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2" y="341951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2" y="917896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1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9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83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200" b="1"/>
            </a:lvl4pPr>
            <a:lvl5pPr marL="3657418" indent="0">
              <a:buNone/>
              <a:defRPr sz="3200" b="1"/>
            </a:lvl5pPr>
            <a:lvl6pPr marL="4571772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83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2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200" b="1"/>
            </a:lvl4pPr>
            <a:lvl5pPr marL="3657418" indent="0">
              <a:buNone/>
              <a:defRPr sz="3200" b="1"/>
            </a:lvl5pPr>
            <a:lvl6pPr marL="4571772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2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1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9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1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10" indent="0">
              <a:buNone/>
              <a:defRPr sz="2400"/>
            </a:lvl3pPr>
            <a:lvl4pPr marL="2743064" indent="0">
              <a:buNone/>
              <a:defRPr sz="2000"/>
            </a:lvl4pPr>
            <a:lvl5pPr marL="3657418" indent="0">
              <a:buNone/>
              <a:defRPr sz="2000"/>
            </a:lvl5pPr>
            <a:lvl6pPr marL="4571772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1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9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10" indent="0">
              <a:buNone/>
              <a:defRPr sz="4800"/>
            </a:lvl3pPr>
            <a:lvl4pPr marL="2743064" indent="0">
              <a:buNone/>
              <a:defRPr sz="4000"/>
            </a:lvl4pPr>
            <a:lvl5pPr marL="3657418" indent="0">
              <a:buNone/>
              <a:defRPr sz="4000"/>
            </a:lvl5pPr>
            <a:lvl6pPr marL="4571772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1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10" indent="0">
              <a:buNone/>
              <a:defRPr sz="2400"/>
            </a:lvl3pPr>
            <a:lvl4pPr marL="2743064" indent="0">
              <a:buNone/>
              <a:defRPr sz="2000"/>
            </a:lvl4pPr>
            <a:lvl5pPr marL="3657418" indent="0">
              <a:buNone/>
              <a:defRPr sz="2000"/>
            </a:lvl5pPr>
            <a:lvl6pPr marL="4571772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2" y="730259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2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2" y="1271274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2" y="1271274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4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hf hdr="0" ftr="0" dt="0"/>
  <p:txStyles>
    <p:titleStyle>
      <a:lvl1pPr algn="l" defTabSz="182871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82871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2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50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4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8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2" indent="-457178" algn="l" defTabSz="18287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8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047318" y="11771269"/>
            <a:ext cx="11281253" cy="2328831"/>
            <a:chOff x="2105727" y="6261807"/>
            <a:chExt cx="4392487" cy="1164414"/>
          </a:xfrm>
        </p:grpSpPr>
        <p:pic>
          <p:nvPicPr>
            <p:cNvPr id="13" name="Picture 3" descr="E:\Оформление\Emblema proz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9"/>
            <a:stretch/>
          </p:blipFill>
          <p:spPr bwMode="auto">
            <a:xfrm>
              <a:off x="2105727" y="6309320"/>
              <a:ext cx="594065" cy="49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2573777" y="6261807"/>
              <a:ext cx="3924437" cy="1164414"/>
              <a:chOff x="2573777" y="6261807"/>
              <a:chExt cx="3924437" cy="116441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573777" y="6261807"/>
                <a:ext cx="392443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tx2">
                        <a:lumMod val="75000"/>
                      </a:schemeClr>
                    </a:solidFill>
                    <a:latin typeface="Franklin Gothic Demi Cond" panose="020B0706030402020204" pitchFamily="34" charset="0"/>
                  </a:rPr>
                  <a:t>Торгово-промышленная палата РФ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51015" y="6564448"/>
                <a:ext cx="1569961" cy="86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5300" dirty="0">
                    <a:solidFill>
                      <a:schemeClr val="tx2">
                        <a:lumMod val="75000"/>
                      </a:schemeClr>
                    </a:solidFill>
                    <a:latin typeface="Franklin Gothic Demi Cond" panose="020B0706030402020204" pitchFamily="34" charset="0"/>
                  </a:rPr>
                  <a:t>2021</a:t>
                </a:r>
              </a:p>
              <a:p>
                <a:pPr algn="ctr"/>
                <a:endParaRPr lang="ru-RU" sz="5300" dirty="0">
                  <a:solidFill>
                    <a:schemeClr val="tx2">
                      <a:lumMod val="75000"/>
                    </a:schemeClr>
                  </a:solidFill>
                  <a:latin typeface="Franklin Gothic Demi Cond" panose="020B0706030402020204" pitchFamily="34" charset="0"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2782955" y="521296"/>
            <a:ext cx="21314368" cy="668398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6" rIns="243818" bIns="121906" rtlCol="0" anchor="ctr"/>
          <a:lstStyle/>
          <a:p>
            <a:r>
              <a:rPr lang="ru-RU" sz="9600" cap="all" dirty="0" smtClean="0">
                <a:latin typeface="Franklin Gothic Demi Cond" pitchFamily="34" charset="0"/>
              </a:rPr>
              <a:t>Роль  и  участие  системы  </a:t>
            </a:r>
            <a:br>
              <a:rPr lang="ru-RU" sz="9600" cap="all" dirty="0" smtClean="0">
                <a:latin typeface="Franklin Gothic Demi Cond" pitchFamily="34" charset="0"/>
              </a:rPr>
            </a:br>
            <a:r>
              <a:rPr lang="ru-RU" sz="9600" cap="all" dirty="0" smtClean="0">
                <a:latin typeface="Franklin Gothic Demi Cond" pitchFamily="34" charset="0"/>
              </a:rPr>
              <a:t>торгово-промышленных  палат </a:t>
            </a:r>
            <a:br>
              <a:rPr lang="ru-RU" sz="9600" cap="all" dirty="0" smtClean="0">
                <a:latin typeface="Franklin Gothic Demi Cond" pitchFamily="34" charset="0"/>
              </a:rPr>
            </a:br>
            <a:r>
              <a:rPr lang="ru-RU" sz="9600" cap="all" dirty="0" smtClean="0">
                <a:latin typeface="Franklin Gothic Demi Cond" pitchFamily="34" charset="0"/>
              </a:rPr>
              <a:t>в  решении  проблемы  дефицита </a:t>
            </a:r>
            <a:br>
              <a:rPr lang="ru-RU" sz="9600" cap="all" dirty="0" smtClean="0">
                <a:latin typeface="Franklin Gothic Demi Cond" pitchFamily="34" charset="0"/>
              </a:rPr>
            </a:br>
            <a:r>
              <a:rPr lang="ru-RU" sz="9600" cap="all" dirty="0" smtClean="0">
                <a:latin typeface="Franklin Gothic Demi Cond" pitchFamily="34" charset="0"/>
              </a:rPr>
              <a:t>рабочих  кадров  для  МСП</a:t>
            </a:r>
            <a:endParaRPr lang="ru-RU" sz="9600" cap="all" dirty="0">
              <a:latin typeface="Franklin Gothic Demi Con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77318" y="7086341"/>
            <a:ext cx="14220005" cy="33011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18" tIns="121906" rIns="243818" bIns="121906" rtlCol="0" anchor="ctr"/>
          <a:lstStyle/>
          <a:p>
            <a:pPr>
              <a:lnSpc>
                <a:spcPts val="8266"/>
              </a:lnSpc>
            </a:pPr>
            <a:r>
              <a:rPr lang="ru-RU" sz="9600" i="1" u="sng" dirty="0">
                <a:latin typeface="Franklin Gothic Demi Cond" panose="020B0706030402020204" pitchFamily="34" charset="0"/>
              </a:rPr>
              <a:t>Дыбова Елена Николаевна, вице-президент ТПП РФ</a:t>
            </a:r>
          </a:p>
        </p:txBody>
      </p:sp>
    </p:spTree>
    <p:extLst>
      <p:ext uri="{BB962C8B-B14F-4D97-AF65-F5344CB8AC3E}">
        <p14:creationId xmlns:p14="http://schemas.microsoft.com/office/powerpoint/2010/main" val="4570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794" y="10360006"/>
            <a:ext cx="5546986" cy="33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695" tIns="121848" rIns="243695" bIns="121848" numCol="1" anchor="t" anchorCtr="0" compatLnSpc="1">
            <a:prstTxWarp prst="textNoShape">
              <a:avLst/>
            </a:prstTxWarp>
          </a:bodyPr>
          <a:lstStyle/>
          <a:p>
            <a:pPr defTabSz="2436867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236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695" tIns="121848" rIns="243695" bIns="121848" numCol="1" anchor="t" anchorCtr="0" compatLnSpc="1">
            <a:prstTxWarp prst="textNoShape">
              <a:avLst/>
            </a:prstTxWarp>
          </a:bodyPr>
          <a:lstStyle/>
          <a:p>
            <a:pPr defTabSz="2436867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636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695" tIns="121848" rIns="243695" bIns="121848" numCol="1" anchor="t" anchorCtr="0" compatLnSpc="1">
            <a:prstTxWarp prst="textNoShape">
              <a:avLst/>
            </a:prstTxWarp>
          </a:bodyPr>
          <a:lstStyle/>
          <a:p>
            <a:pPr defTabSz="2436867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436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695" tIns="121848" rIns="243695" bIns="121848" numCol="1" anchor="t" anchorCtr="0" compatLnSpc="1">
            <a:prstTxWarp prst="textNoShape">
              <a:avLst/>
            </a:prstTxWarp>
          </a:bodyPr>
          <a:lstStyle/>
          <a:p>
            <a:pPr defTabSz="2436867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2" descr="https://zebra-tv.ru/upload/iblock/2f7/Kadry.jpg"/>
          <p:cNvSpPr>
            <a:spLocks noChangeAspect="1" noChangeArrowheads="1"/>
          </p:cNvSpPr>
          <p:nvPr/>
        </p:nvSpPr>
        <p:spPr bwMode="auto">
          <a:xfrm>
            <a:off x="1634067" y="855133"/>
            <a:ext cx="795867" cy="7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pPr defTabSz="2436867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7200" b="1" cap="all" dirty="0" smtClean="0">
                <a:latin typeface="Franklin Gothic Demi Cond" panose="020B0706030402020204" pitchFamily="34" charset="0"/>
              </a:rPr>
              <a:t>ВАША  ОЦЕНКА  </a:t>
            </a:r>
            <a:r>
              <a:rPr lang="ru-RU" sz="7200" b="1" cap="all" dirty="0" err="1" smtClean="0">
                <a:latin typeface="Franklin Gothic Demi Cond" panose="020B0706030402020204" pitchFamily="34" charset="0"/>
              </a:rPr>
              <a:t>ОбразовательнОЙ</a:t>
            </a:r>
            <a:r>
              <a:rPr lang="ru-RU" sz="7200" b="1" cap="all" dirty="0" smtClean="0">
                <a:latin typeface="Franklin Gothic Demi Cond" panose="020B0706030402020204" pitchFamily="34" charset="0"/>
              </a:rPr>
              <a:t>  </a:t>
            </a:r>
            <a:r>
              <a:rPr lang="ru-RU" sz="7200" b="1" cap="all" dirty="0" err="1" smtClean="0">
                <a:latin typeface="Franklin Gothic Demi Cond" panose="020B0706030402020204" pitchFamily="34" charset="0"/>
              </a:rPr>
              <a:t>системЫ</a:t>
            </a:r>
            <a:r>
              <a:rPr lang="ru-RU" sz="7200" b="1" cap="all" dirty="0" smtClean="0">
                <a:latin typeface="Franklin Gothic Demi Cond" panose="020B0706030402020204" pitchFamily="34" charset="0"/>
              </a:rPr>
              <a:t>  /  подготовки  и  переподготовки  кадров* </a:t>
            </a:r>
            <a:endParaRPr lang="ru-RU" sz="72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8584"/>
            <a:ext cx="6209739" cy="1576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35004"/>
              </p:ext>
            </p:extLst>
          </p:nvPr>
        </p:nvGraphicFramePr>
        <p:xfrm>
          <a:off x="-66725" y="3610693"/>
          <a:ext cx="14095546" cy="886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2947"/>
                <a:gridCol w="11252599"/>
              </a:tblGrid>
              <a:tr h="2809807">
                <a:tc>
                  <a:txBody>
                    <a:bodyPr/>
                    <a:lstStyle/>
                    <a:p>
                      <a:pPr algn="ctr"/>
                      <a:endParaRPr kumimoji="0" lang="ru-RU" sz="7000" b="1" i="0" u="none" strike="noStrike" kern="1200" cap="small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Franklin Gothic Demi" panose="020B0703020102020204" pitchFamily="34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algn="ctr"/>
                      <a:endParaRPr kumimoji="0" lang="ru-RU" sz="7000" b="1" i="0" u="none" strike="noStrike" kern="1200" cap="small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Franklin Gothic Demi" panose="020B0703020102020204" pitchFamily="34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algn="ctr"/>
                      <a:endParaRPr kumimoji="0" lang="ru-RU" sz="7000" b="1" i="0" u="none" strike="noStrike" kern="1200" cap="small" spc="0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Franklin Gothic Demi" panose="020B0703020102020204" pitchFamily="34" charset="0"/>
                        <a:ea typeface="+mn-ea"/>
                        <a:cs typeface="+mn-cs"/>
                        <a:sym typeface="Helvetica Neue"/>
                      </a:endParaRPr>
                    </a:p>
                    <a:p>
                      <a:pPr algn="ctr"/>
                      <a:r>
                        <a:rPr kumimoji="0" lang="ru-RU" sz="70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93%</a:t>
                      </a:r>
                      <a:endParaRPr kumimoji="0" lang="ru-RU" sz="7000" b="1" i="0" u="none" strike="noStrike" kern="1200" cap="small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Franklin Gothic Demi" panose="020B0703020102020204" pitchFamily="34" charset="0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образовательная система в целом </a:t>
                      </a:r>
                      <a:b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</a:b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не ориентирована на нужды и потребности бизнеса, выпуская невостребованных на рынке труда специалистов;</a:t>
                      </a:r>
                    </a:p>
                    <a:p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устаревшая материально-техническая </a:t>
                      </a:r>
                      <a:b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</a:b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и производственная база снижает качество подготовки и не формирует нужные бизнесу практические навыки </a:t>
                      </a:r>
                      <a:b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</a:b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и умения;</a:t>
                      </a:r>
                    </a:p>
                    <a:p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не развита системы обратной связи </a:t>
                      </a:r>
                      <a:b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</a:b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  <a:sym typeface="Helvetica Neue"/>
                        </a:rPr>
                        <a:t>с бизнесом.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56749"/>
              </p:ext>
            </p:extLst>
          </p:nvPr>
        </p:nvGraphicFramePr>
        <p:xfrm>
          <a:off x="14197264" y="3449097"/>
          <a:ext cx="9986211" cy="726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874"/>
                <a:gridCol w="7748337"/>
              </a:tblGrid>
              <a:tr h="2970146">
                <a:tc>
                  <a:txBody>
                    <a:bodyPr/>
                    <a:lstStyle/>
                    <a:p>
                      <a:r>
                        <a:rPr kumimoji="0" lang="ru-RU" sz="70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26% </a:t>
                      </a:r>
                      <a:endParaRPr kumimoji="0" lang="ru-RU" sz="7000" b="1" i="0" u="none" strike="noStrike" kern="1200" cap="small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полученные знания </a:t>
                      </a:r>
                      <a:b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не соответствуют текущим требованиям рынка;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28710" rtl="0" eaLnBrk="1" latinLnBrk="0" hangingPunct="1"/>
                      <a:r>
                        <a:rPr kumimoji="0" lang="ru-RU" sz="70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21% </a:t>
                      </a:r>
                      <a:endParaRPr kumimoji="0" lang="ru-RU" sz="7000" b="1" i="0" u="none" strike="noStrike" kern="1200" cap="small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small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полученная выпускниками квалификация находится ниже минимально требуемого на предприятии базового уровня.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914122" y="12853800"/>
            <a:ext cx="7218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1" i="1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* </a:t>
            </a:r>
            <a:r>
              <a:rPr lang="ru-RU" sz="3600" b="1" i="1" u="sng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допускается  несколько  ответов</a:t>
            </a:r>
            <a:endParaRPr lang="ru-RU" sz="3600" b="1" i="1" u="sng" kern="1200" cap="small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1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9256" y="6446662"/>
            <a:ext cx="19766885" cy="12311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endParaRPr lang="ru-RU" b="1" dirty="0">
              <a:solidFill>
                <a:schemeClr val="bg1"/>
              </a:solidFill>
              <a:latin typeface="Circe" pitchFamily="34" charset="0"/>
            </a:endParaRPr>
          </a:p>
          <a:p>
            <a:endParaRPr lang="ru-RU" b="1" dirty="0">
              <a:solidFill>
                <a:schemeClr val="accent5"/>
              </a:solidFill>
              <a:latin typeface="Circe" pitchFamily="34" charset="0"/>
            </a:endParaRPr>
          </a:p>
          <a:p>
            <a:endParaRPr lang="ru-RU" dirty="0">
              <a:solidFill>
                <a:srgbClr val="0C465E"/>
              </a:solidFill>
            </a:endParaRPr>
          </a:p>
        </p:txBody>
      </p:sp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847852" y="9501385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37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микро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3753" y="9309364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средний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2873" y="-54768"/>
            <a:ext cx="20150944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ИТОГИ  ОПРОСА  КАК  ИНСТРУМЕНТ ПОЗИЦИОНИРОВАНИЯ  И  ПРОДВИЖЕНИЯ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6300" y="3401090"/>
            <a:ext cx="212065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6000" b="1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1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. Важна приоритетная проблема для бизнеса и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государства.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2. Конкретное мнение бизнеса по различным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вопросам.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3.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Практические 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предложения по решению проблемы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.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299" y="7461202"/>
            <a:ext cx="220968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400" b="1" u="sng" kern="1200" cap="small" dirty="0">
                <a:solidFill>
                  <a:srgbClr val="C00000"/>
                </a:solidFill>
                <a:latin typeface="Franklin Gothic Demi" panose="020B0703020102020204" pitchFamily="34" charset="0"/>
              </a:rPr>
              <a:t>Что необходимо сделать:</a:t>
            </a:r>
          </a:p>
          <a:p>
            <a:pPr algn="just"/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- п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ровести встречу 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Президента палаты с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Главой региона;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  <a:p>
            <a:pPr algn="just"/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-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организовать круглый 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стол с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 презентацией 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итогов опроса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представителям профильных 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органов исполнительной власти, центра занятости, </a:t>
            </a:r>
            <a:r>
              <a:rPr lang="ru-RU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СУЗов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, ВУЗов, бизнеса,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а также СМИ;</a:t>
            </a:r>
          </a:p>
          <a:p>
            <a:pPr algn="just"/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- Инициирование программы конкретных действий, обмен лучшим опытом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2" r="27034" b="7666"/>
          <a:stretch/>
        </p:blipFill>
        <p:spPr>
          <a:xfrm>
            <a:off x="19034182" y="4338721"/>
            <a:ext cx="5317730" cy="49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4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9256" y="6446662"/>
            <a:ext cx="19766885" cy="12311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endParaRPr lang="ru-RU" b="1" dirty="0">
              <a:solidFill>
                <a:schemeClr val="bg1"/>
              </a:solidFill>
              <a:latin typeface="Circe" pitchFamily="34" charset="0"/>
            </a:endParaRPr>
          </a:p>
          <a:p>
            <a:endParaRPr lang="ru-RU" b="1" dirty="0">
              <a:solidFill>
                <a:schemeClr val="accent5"/>
              </a:solidFill>
              <a:latin typeface="Circe" pitchFamily="34" charset="0"/>
            </a:endParaRPr>
          </a:p>
          <a:p>
            <a:endParaRPr lang="ru-RU" dirty="0">
              <a:solidFill>
                <a:srgbClr val="0C465E"/>
              </a:solidFill>
            </a:endParaRPr>
          </a:p>
        </p:txBody>
      </p:sp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847852" y="9501385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37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микро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3753" y="9309364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средний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2873" y="-54768"/>
            <a:ext cx="20150944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ДОПОЛНИТЕЛЬНОЕ ПРОФОБРАЗОВАНИЕ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1267" y="4245792"/>
            <a:ext cx="2292160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 algn="just">
              <a:lnSpc>
                <a:spcPct val="120000"/>
              </a:lnSpc>
              <a:buAutoNum type="arabicPeriod"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Выделение субсидий из бюджета 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Агентству 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развития профессиональных сообществ и рабочих кадров «Молодые профессионалы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».</a:t>
            </a:r>
          </a:p>
          <a:p>
            <a:pPr marL="1143000" lvl="0" indent="-1143000" algn="just">
              <a:lnSpc>
                <a:spcPct val="120000"/>
              </a:lnSpc>
              <a:buAutoNum type="arabicPeriod"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Определение подрядной организации 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за 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организацию обучения в рамках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программы (пример, 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Центр опережающей профессиональной подготовки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)</a:t>
            </a:r>
            <a:endParaRPr lang="ru-RU" sz="5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2187" y="3085868"/>
            <a:ext cx="11499761" cy="11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u="sng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СУЩЕСТВУЮЩАЯ СИСТЕМА:</a:t>
            </a:r>
            <a:endParaRPr lang="ru-RU" sz="6000" b="1" u="sng" kern="1200" cap="small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7667" y="8347223"/>
            <a:ext cx="22042236" cy="22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kern="1200" cap="small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НЕЭФФЕКТИВНА</a:t>
            </a:r>
            <a:r>
              <a:rPr lang="en-US" sz="6000" b="1" kern="1200" cap="small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: </a:t>
            </a:r>
            <a:r>
              <a:rPr lang="ru-RU" sz="6000" b="1" kern="1200" cap="small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 ВОЗМОЖНО МОШЕННИЧЕСТВО, НЕ УЧИТЫВАЮТСЯ ПОТРЕБНОСТИ БИЗНЕСА</a:t>
            </a:r>
            <a:endParaRPr lang="ru-RU" sz="6000" b="1" kern="1200" cap="small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13635" y="-2437319"/>
            <a:ext cx="11499761" cy="11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u="sng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СУЩЕСТВУЮЩАЯ СИСТЕМА:</a:t>
            </a:r>
            <a:endParaRPr lang="ru-RU" sz="6000" b="1" u="sng" kern="1200" cap="small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80067" y="10816121"/>
            <a:ext cx="220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u="sng" kern="1200" cap="small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!!! НЕОБХОДИМО ВЫДАВАТЬ ДЕНЬГИ РАБОТОДАТЕЛЮ С УСЛОВИЕМ ПОСЛЕДУЮЩЕГО ТРУДОУСТРОЙСТВА</a:t>
            </a:r>
            <a:endParaRPr lang="ru-RU" sz="6000" b="1" u="sng" kern="1200" cap="small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0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9256" y="6446662"/>
            <a:ext cx="19766885" cy="12311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endParaRPr lang="ru-RU" b="1" dirty="0">
              <a:solidFill>
                <a:schemeClr val="bg1"/>
              </a:solidFill>
              <a:latin typeface="Circe" pitchFamily="34" charset="0"/>
            </a:endParaRPr>
          </a:p>
          <a:p>
            <a:endParaRPr lang="ru-RU" b="1" dirty="0">
              <a:solidFill>
                <a:schemeClr val="accent5"/>
              </a:solidFill>
              <a:latin typeface="Circe" pitchFamily="34" charset="0"/>
            </a:endParaRPr>
          </a:p>
          <a:p>
            <a:endParaRPr lang="ru-RU" dirty="0">
              <a:solidFill>
                <a:srgbClr val="0C465E"/>
              </a:solidFill>
            </a:endParaRPr>
          </a:p>
        </p:txBody>
      </p:sp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847852" y="9501385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37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микро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3753" y="9309364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средний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2873" y="-54768"/>
            <a:ext cx="20150944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СИСТЕМА  ТПП  И  КАДРОВАЯ  ПРОБЛЕМА  МСП 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9255" y="4844881"/>
            <a:ext cx="230075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60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1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Мониторинг и анализ текущих потребностей бизнеса касательно квалифицированных кадров – опросы и исследования, перечни востребованных специалистов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7277" y="3360997"/>
            <a:ext cx="22999523" cy="11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u="sng" kern="1200" cap="small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АНАЛИТИКА / ИССЛЕДОВАНИЯ / МОНИТОРИНГ / БАЗЫ ДАННЫХ: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23" y="7807636"/>
            <a:ext cx="6778973" cy="50842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27278" y="8370907"/>
            <a:ext cx="158764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2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Мониторинг существующих программ подготовки / переподготовки / повышения квалификации специалистов – взаимодействие с </a:t>
            </a:r>
            <a:r>
              <a:rPr lang="ru-RU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ССУЗами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 и ВУЗами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555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847852" y="9501385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37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микро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2873" y="-54768"/>
            <a:ext cx="20150944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СИСТЕМА  ТПП  И  КАДРОВАЯ  ПРОБЛЕМА  МСП 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9257" y="5326130"/>
            <a:ext cx="103423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60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1</a:t>
            </a: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.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Разработка и проведение различных краткосрочных программ переподготовки / повышения квалификации кадров.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7277" y="3360997"/>
            <a:ext cx="22999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u="sng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ОБУЧЕНИЕ / ПЕРЕПОДГОТОВКА / ПОВЫШЕНИЕ КВАЛИФИКАЦИИ:</a:t>
            </a:r>
            <a:endParaRPr lang="ru-RU" sz="6000" b="1" u="sng" kern="1200" cap="small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19079" r="33356" b="26751"/>
          <a:stretch/>
        </p:blipFill>
        <p:spPr>
          <a:xfrm>
            <a:off x="13542932" y="4891431"/>
            <a:ext cx="9503987" cy="60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9256" y="6446662"/>
            <a:ext cx="19766885" cy="12311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endParaRPr lang="ru-RU" b="1" dirty="0">
              <a:solidFill>
                <a:schemeClr val="bg1"/>
              </a:solidFill>
              <a:latin typeface="Circe" pitchFamily="34" charset="0"/>
            </a:endParaRPr>
          </a:p>
          <a:p>
            <a:endParaRPr lang="ru-RU" b="1" dirty="0">
              <a:solidFill>
                <a:schemeClr val="accent5"/>
              </a:solidFill>
              <a:latin typeface="Circe" pitchFamily="34" charset="0"/>
            </a:endParaRPr>
          </a:p>
          <a:p>
            <a:endParaRPr lang="ru-RU" dirty="0">
              <a:solidFill>
                <a:srgbClr val="0C465E"/>
              </a:solidFill>
            </a:endParaRPr>
          </a:p>
        </p:txBody>
      </p:sp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847852" y="9501385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37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микро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3753" y="9309364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средний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2873" y="-54768"/>
            <a:ext cx="20150944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СИСТЕМА  ТПП  И  КАДРОВАЯ  ПРОБЛЕМА  МСП 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9256" y="5855516"/>
            <a:ext cx="229995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6000" b="1" kern="1200" cap="small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1. Взаимодействие с профильными органами исполнительной власти региона и центрами занятости, образовательной системой – ориентация системы подготовки кадров на потребности бизнеса в специалистах;</a:t>
            </a:r>
          </a:p>
          <a:p>
            <a:pPr algn="just">
              <a:lnSpc>
                <a:spcPct val="120000"/>
              </a:lnSpc>
            </a:pPr>
            <a:r>
              <a:rPr lang="ru-RU" sz="6000" b="1" kern="1200" cap="small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2.  Взаимодействие с бизнесом – проведение практической части квалификационных экзаменов, организация и проведение стажировок, подготовка наставников.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27277" y="3360997"/>
            <a:ext cx="22999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6000" b="1" u="sng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ВЗАИМОДЕЙСТВИЕ С ОРГАНАМИ ВЛАСТИ, СИСТЕМОЙ ПОДГОТОВКИ КАДРОВ И БИЗНЕСОМ:</a:t>
            </a:r>
            <a:endParaRPr lang="ru-RU" sz="6000" b="1" u="sng" kern="1200" cap="small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9256" y="6446662"/>
            <a:ext cx="19766885" cy="12311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endParaRPr lang="ru-RU" b="1" dirty="0">
              <a:solidFill>
                <a:schemeClr val="bg1"/>
              </a:solidFill>
              <a:latin typeface="Circe" pitchFamily="34" charset="0"/>
            </a:endParaRPr>
          </a:p>
          <a:p>
            <a:endParaRPr lang="ru-RU" b="1" dirty="0">
              <a:solidFill>
                <a:schemeClr val="accent5"/>
              </a:solidFill>
              <a:latin typeface="Circe" pitchFamily="34" charset="0"/>
            </a:endParaRPr>
          </a:p>
          <a:p>
            <a:endParaRPr lang="ru-RU" dirty="0">
              <a:solidFill>
                <a:srgbClr val="0C465E"/>
              </a:solidFill>
            </a:endParaRPr>
          </a:p>
        </p:txBody>
      </p:sp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847852" y="9501385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37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микро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03753" y="9309364"/>
            <a:ext cx="8637720" cy="369332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</a:t>
            </a:r>
            <a:r>
              <a:rPr lang="en-US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</a:t>
            </a:r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%</a:t>
            </a:r>
          </a:p>
          <a:p>
            <a:pPr algn="ctr"/>
            <a:r>
              <a:rPr lang="ru-RU" sz="7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средний</a:t>
            </a:r>
          </a:p>
          <a:p>
            <a:pPr algn="ctr"/>
            <a:endParaRPr lang="ru-RU" sz="7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22873" y="-54768"/>
            <a:ext cx="20150944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ВОПРОСЫ ДЛЯ ОБСУЖДЕНИЯ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4866" y="2865970"/>
            <a:ext cx="22999523" cy="1106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Как решить проблему дефицита кадров на системном уровне</a:t>
            </a:r>
            <a:r>
              <a:rPr lang="en-US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?</a:t>
            </a:r>
          </a:p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Как решать проблемы бизнеса в сфере нехватки кадров</a:t>
            </a:r>
            <a:r>
              <a:rPr lang="en-US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?</a:t>
            </a:r>
          </a:p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Какие задачи ставить перед собой ТТПП</a:t>
            </a:r>
            <a:r>
              <a:rPr lang="en-US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?</a:t>
            </a:r>
            <a:endParaRPr lang="en-US" sz="6600" b="1" kern="1200" cap="small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Какие направления развивать ТТПП по решению проблемы дефицита кадров</a:t>
            </a:r>
            <a:r>
              <a:rPr lang="en-US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?</a:t>
            </a:r>
            <a:endParaRPr lang="ru-RU" sz="6600" b="1" kern="1200" cap="small" dirty="0" smtClean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С кем взаимодействовать – кто партнеры</a:t>
            </a:r>
            <a:r>
              <a:rPr lang="en-US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?</a:t>
            </a:r>
            <a:endParaRPr lang="ru-RU" sz="6600" b="1" kern="1200" cap="small" dirty="0" smtClean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Источники финансирования</a:t>
            </a:r>
            <a:r>
              <a:rPr lang="en-US" sz="6600" b="1" kern="1200" cap="small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?</a:t>
            </a:r>
            <a:endParaRPr lang="ru-RU" sz="6600" b="1" kern="1200" cap="small" dirty="0" smtClean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marL="1143000" indent="-1143000" algn="just">
              <a:lnSpc>
                <a:spcPct val="120000"/>
              </a:lnSpc>
              <a:buAutoNum type="arabicPeriod"/>
            </a:pPr>
            <a:r>
              <a:rPr lang="ru-RU" sz="6600" b="1" kern="1200" cap="small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Возможные направления деятельности - пакет услуг для бизнеса и власти</a:t>
            </a:r>
          </a:p>
        </p:txBody>
      </p:sp>
    </p:spTree>
    <p:extLst>
      <p:ext uri="{BB962C8B-B14F-4D97-AF65-F5344CB8AC3E}">
        <p14:creationId xmlns:p14="http://schemas.microsoft.com/office/powerpoint/2010/main" val="174732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iles\tppdocs\ДРП\11. МЕДИА\6. Логотип\Логотип ТПП\ТПП НОВ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r="16093"/>
          <a:stretch/>
        </p:blipFill>
        <p:spPr bwMode="auto">
          <a:xfrm>
            <a:off x="4905573" y="11374134"/>
            <a:ext cx="1093070" cy="14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ww.marpravda.ru/upload/medialibrary/22f/Predprinimatelstvo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8899" y="1010583"/>
            <a:ext cx="17980928" cy="3539424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ctr"/>
            <a:r>
              <a:rPr lang="ru-RU" sz="10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  <a:sym typeface="Helvetica Light"/>
              </a:rPr>
              <a:t>СПЕЦИАЛЬНЫЙ ПРОЕКТ ТПП РФ «РАБОЧИЕ  </a:t>
            </a:r>
            <a:r>
              <a:rPr lang="ru-RU" sz="107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  <a:sym typeface="Helvetica Light"/>
              </a:rPr>
              <a:t>КАДРЫ ДЛЯ  МСП»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437" y="9259906"/>
            <a:ext cx="24194685" cy="1877431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ctr"/>
            <a:r>
              <a:rPr lang="ru-RU" sz="53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  <a:sym typeface="Helvetica Light"/>
              </a:rPr>
              <a:t>Сроки проведения опроса: </a:t>
            </a:r>
            <a:br>
              <a:rPr lang="ru-RU" sz="53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  <a:sym typeface="Helvetica Light"/>
              </a:rPr>
            </a:br>
            <a:r>
              <a:rPr lang="ru-RU" sz="5300" b="1" dirty="0">
                <a:solidFill>
                  <a:srgbClr val="D20000"/>
                </a:solidFill>
                <a:latin typeface="Franklin Gothic Demi Cond" pitchFamily="34" charset="0"/>
                <a:cs typeface="Arial" pitchFamily="34" charset="0"/>
                <a:sym typeface="Helvetica Light"/>
              </a:rPr>
              <a:t>15.04.2021 – </a:t>
            </a:r>
            <a:r>
              <a:rPr lang="ru-RU" sz="5300" b="1" dirty="0" smtClean="0">
                <a:solidFill>
                  <a:srgbClr val="D20000"/>
                </a:solidFill>
                <a:latin typeface="Franklin Gothic Demi Cond" pitchFamily="34" charset="0"/>
                <a:cs typeface="Arial" pitchFamily="34" charset="0"/>
                <a:sym typeface="Helvetica Light"/>
              </a:rPr>
              <a:t>21.05.2021</a:t>
            </a:r>
            <a:endParaRPr lang="ru-RU" sz="5300" b="1" dirty="0">
              <a:solidFill>
                <a:srgbClr val="D20000"/>
              </a:solidFill>
              <a:latin typeface="Franklin Gothic Demi Cond" pitchFamily="34" charset="0"/>
              <a:cs typeface="Arial" pitchFamily="34" charset="0"/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437" y="5674290"/>
            <a:ext cx="24194688" cy="3200870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ctr"/>
            <a:r>
              <a:rPr lang="ru-RU" sz="9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  <a:sym typeface="Helvetica Light"/>
              </a:rPr>
              <a:t>Оценка предпринимателями текущей ситуации, нужд и потребностей, практического опыта</a:t>
            </a:r>
          </a:p>
        </p:txBody>
      </p:sp>
      <p:sp>
        <p:nvSpPr>
          <p:cNvPr id="4" name="AutoShape 2" descr="https://buhbiz.su/uploads/s/e/x/y/exyfrkplcojx/img/full_kLb2Y2zG.jpg"/>
          <p:cNvSpPr>
            <a:spLocks noChangeAspect="1" noChangeArrowheads="1"/>
          </p:cNvSpPr>
          <p:nvPr/>
        </p:nvSpPr>
        <p:spPr bwMode="auto">
          <a:xfrm>
            <a:off x="821267" y="21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17870" y="11303037"/>
            <a:ext cx="18151723" cy="1600432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Торгово-промышленная палата Российской Федерации</a:t>
            </a:r>
          </a:p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Arial" pitchFamily="34" charset="0"/>
                <a:sym typeface="Helvetica Light"/>
              </a:rPr>
              <a:t>2021 год</a:t>
            </a:r>
            <a:endParaRPr lang="ru-RU" sz="4400" dirty="0">
              <a:solidFill>
                <a:srgbClr val="D20000"/>
              </a:solidFill>
              <a:latin typeface="Franklin Gothic Demi Cond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5049"/>
          <a:stretch/>
        </p:blipFill>
        <p:spPr>
          <a:xfrm>
            <a:off x="122122" y="713655"/>
            <a:ext cx="6591499" cy="41864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822905" y="12529707"/>
            <a:ext cx="7194884" cy="815602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algn="ctr"/>
            <a:r>
              <a:rPr lang="ru-RU" sz="37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При информационной поддержке</a:t>
            </a:r>
            <a:endParaRPr lang="ru-RU" sz="3700" dirty="0">
              <a:solidFill>
                <a:srgbClr val="D20000"/>
              </a:solidFill>
              <a:latin typeface="Franklin Gothic Demi Cond" pitchFamily="34" charset="0"/>
              <a:cs typeface="Arial" pitchFamily="34" charset="0"/>
              <a:sym typeface="Helvetica Ligh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084" y="11598442"/>
            <a:ext cx="2449020" cy="28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>
                <a:latin typeface="Franklin Gothic Demi Cond" panose="020B0706030402020204" pitchFamily="34" charset="0"/>
              </a:rPr>
              <a:t>ОПРОС </a:t>
            </a:r>
            <a:r>
              <a:rPr lang="ru-RU" sz="8000" b="1" cap="all" dirty="0" smtClean="0">
                <a:latin typeface="Franklin Gothic Demi Cond" panose="020B0706030402020204" pitchFamily="34" charset="0"/>
              </a:rPr>
              <a:t> ТПП  РФ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6778482" y="3401615"/>
            <a:ext cx="17224517" cy="9400834"/>
            <a:chOff x="106599144" y="109987151"/>
            <a:chExt cx="4319574" cy="2509412"/>
          </a:xfrm>
        </p:grpSpPr>
        <p:pic>
          <p:nvPicPr>
            <p:cNvPr id="34" name="Picture 44" descr="map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99144" y="109987151"/>
              <a:ext cx="4319574" cy="250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utoShape 45"/>
            <p:cNvSpPr>
              <a:spLocks noChangeArrowheads="1"/>
            </p:cNvSpPr>
            <p:nvPr/>
          </p:nvSpPr>
          <p:spPr bwMode="auto">
            <a:xfrm>
              <a:off x="107751972" y="111241857"/>
              <a:ext cx="2013918" cy="560926"/>
            </a:xfrm>
            <a:prstGeom prst="roundRect">
              <a:avLst>
                <a:gd name="adj" fmla="val 50000"/>
              </a:avLst>
            </a:prstGeom>
            <a:solidFill>
              <a:srgbClr val="00315A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2438339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 Cond" pitchFamily="34" charset="0"/>
                <a:cs typeface="Arial" pitchFamily="34" charset="0"/>
              </a:endParaRPr>
            </a:p>
            <a:p>
              <a:pPr defTabSz="2438339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6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 Cond" pitchFamily="34" charset="0"/>
                  <a:cs typeface="Arial" pitchFamily="34" charset="0"/>
                </a:rPr>
                <a:t>83  СУБЪЕКТА  </a:t>
              </a:r>
              <a:r>
                <a:rPr lang="ru-RU" altLang="ru-RU" sz="6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 Cond" pitchFamily="34" charset="0"/>
                  <a:cs typeface="Arial" pitchFamily="34" charset="0"/>
                </a:rPr>
                <a:t>РФ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603412" y="3521689"/>
            <a:ext cx="11279535" cy="221598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243834" tIns="121917" rIns="243834" bIns="121917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Общее количество </a:t>
            </a:r>
            <a:r>
              <a:rPr lang="ru-RU" altLang="ru-RU" sz="6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участников голосования: </a:t>
            </a:r>
            <a:r>
              <a:rPr lang="ru-RU" altLang="ru-RU" sz="6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19 785 </a:t>
            </a:r>
            <a:r>
              <a:rPr lang="ru-RU" altLang="ru-RU" sz="6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 Cond" pitchFamily="34" charset="0"/>
                <a:cs typeface="Arial" pitchFamily="34" charset="0"/>
              </a:rPr>
              <a:t>человек!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93" y="12042642"/>
            <a:ext cx="6209739" cy="15767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b="19695"/>
          <a:stretch/>
        </p:blipFill>
        <p:spPr>
          <a:xfrm>
            <a:off x="97203" y="6753224"/>
            <a:ext cx="6639222" cy="38290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6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7" y="12116840"/>
            <a:ext cx="6209739" cy="1576765"/>
          </a:xfrm>
          <a:prstGeom prst="rect">
            <a:avLst/>
          </a:prstGeom>
        </p:spPr>
      </p:pic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СКОЛЬКО  У  ВАС  СЕЙЧАС  </a:t>
            </a:r>
            <a:r>
              <a:rPr lang="ru-RU" sz="8000" b="1" cap="all" dirty="0" err="1" smtClean="0">
                <a:latin typeface="Franklin Gothic Demi Cond" panose="020B0706030402020204" pitchFamily="34" charset="0"/>
              </a:rPr>
              <a:t>СвободныХ</a:t>
            </a:r>
            <a:r>
              <a:rPr lang="ru-RU" sz="8000" b="1" cap="all" dirty="0" smtClean="0">
                <a:latin typeface="Franklin Gothic Demi Cond" panose="020B0706030402020204" pitchFamily="34" charset="0"/>
              </a:rPr>
              <a:t> (НЕЗАКРЫТЫХ)  ВАКАНСИЙ</a:t>
            </a:r>
            <a:r>
              <a:rPr lang="en-US" sz="8000" b="1" cap="all" dirty="0" smtClean="0">
                <a:latin typeface="Franklin Gothic Demi Cond" panose="020B0706030402020204" pitchFamily="34" charset="0"/>
              </a:rPr>
              <a:t>?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8" b="6177"/>
          <a:stretch/>
        </p:blipFill>
        <p:spPr bwMode="auto">
          <a:xfrm>
            <a:off x="821267" y="3582994"/>
            <a:ext cx="9841153" cy="7967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254417"/>
              </p:ext>
            </p:extLst>
          </p:nvPr>
        </p:nvGraphicFramePr>
        <p:xfrm>
          <a:off x="11357808" y="4117567"/>
          <a:ext cx="12609097" cy="746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4553"/>
                <a:gridCol w="9094544"/>
              </a:tblGrid>
              <a:tr h="20352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57</a:t>
                      </a: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latinLnBrk="0" hangingPunct="1"/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 – 5 вакансий;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740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6 – 10 вакансий;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925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есть постоянная потребность в кадрах </a:t>
                      </a:r>
                      <a:br>
                        <a:rPr lang="ru-RU" sz="5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5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для развития бизнеса.</a:t>
                      </a: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74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1" y="12139235"/>
            <a:ext cx="6209739" cy="1576765"/>
          </a:xfrm>
          <a:prstGeom prst="rect">
            <a:avLst/>
          </a:prstGeom>
        </p:spPr>
      </p:pic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КАК  ВЫ  ИЩЕТЕ  СПЕЦИАЛИСТОВ*?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88779" y="12542896"/>
            <a:ext cx="8518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b="1" i="1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* </a:t>
            </a:r>
            <a:r>
              <a:rPr lang="ru-RU" sz="4400" b="1" i="1" u="sng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допускается  несколько  ответов</a:t>
            </a:r>
            <a:endParaRPr lang="ru-RU" sz="4400" b="1" i="1" u="sng" kern="1200" cap="small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89411"/>
              </p:ext>
            </p:extLst>
          </p:nvPr>
        </p:nvGraphicFramePr>
        <p:xfrm>
          <a:off x="198299" y="3603858"/>
          <a:ext cx="12410797" cy="801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526"/>
                <a:gridCol w="9343271"/>
              </a:tblGrid>
              <a:tr h="21798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52,4%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размещаем объявления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на профильных интернет ресурсах (напр., superjob.ru, hh.ru, rabota.ru, zarplata.ru и т.д.);</a:t>
                      </a:r>
                    </a:p>
                  </a:txBody>
                  <a:tcPr marL="243840" marR="243840" marT="121920" marB="121920" anchor="ctr"/>
                </a:tc>
              </a:tr>
              <a:tr h="1407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30,6%</a:t>
                      </a: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активно работаем с </a:t>
                      </a:r>
                      <a:r>
                        <a:rPr lang="ru-RU" sz="4400" b="1" kern="1200" cap="small" dirty="0" err="1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соцсетями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756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размещаем объявления в различных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печатных СМИ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928645">
                <a:tc>
                  <a:txBody>
                    <a:bodyPr/>
                    <a:lstStyle/>
                    <a:p>
                      <a:pPr algn="l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23,3%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размещаем информацию </a:t>
                      </a:r>
                      <a:b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</a:b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на своем интернет сайте;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35611"/>
              </p:ext>
            </p:extLst>
          </p:nvPr>
        </p:nvGraphicFramePr>
        <p:xfrm>
          <a:off x="11796666" y="4019348"/>
          <a:ext cx="12410797" cy="7506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526"/>
                <a:gridCol w="9343271"/>
              </a:tblGrid>
              <a:tr h="1537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через друзей и знакомых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243840" marR="243840" marT="121920" marB="121920" anchor="ctr"/>
                </a:tc>
              </a:tr>
              <a:tr h="17325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обращаемся в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агентства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по подбору</a:t>
                      </a:r>
                    </a:p>
                    <a:p>
                      <a:pPr algn="l"/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персонала / кадровые агентства;</a:t>
                      </a:r>
                      <a:endParaRPr lang="ru-RU" sz="4400" b="1" kern="1200" cap="small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2815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13%</a:t>
                      </a: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обращаемся в профильные образовательные структуры (ВУЗы, колледжи, </a:t>
                      </a:r>
                      <a:r>
                        <a:rPr lang="ru-RU" sz="4400" b="1" kern="1200" cap="small" dirty="0" err="1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ССУЗы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, Учебные центры дополнительного образования);</a:t>
                      </a:r>
                    </a:p>
                  </a:txBody>
                  <a:tcPr marL="243840" marR="243840" marT="121920" marB="121920" anchor="ctr"/>
                </a:tc>
              </a:tr>
              <a:tr h="1260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выращиваем сами.</a:t>
                      </a: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21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КАК  ДОЛГО  ВЫ  ИЩЕТЕ  НУЖНЫЕ  КАДРЫ?  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3" y="12042642"/>
            <a:ext cx="6209739" cy="15767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52623"/>
              </p:ext>
            </p:extLst>
          </p:nvPr>
        </p:nvGraphicFramePr>
        <p:xfrm>
          <a:off x="414867" y="4255163"/>
          <a:ext cx="13373322" cy="7206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2221"/>
                <a:gridCol w="8491101"/>
              </a:tblGrid>
              <a:tr h="16896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51,4%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поиск специалиста  </a:t>
                      </a:r>
                      <a:b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уходит до 3 месяцев;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283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23,4%</a:t>
                      </a: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6 месяцев;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283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больше 6 месяцев;</a:t>
                      </a:r>
                    </a:p>
                  </a:txBody>
                  <a:tcPr marL="243840" marR="243840" marT="121920" marB="121920" anchor="ctr"/>
                </a:tc>
              </a:tr>
              <a:tr h="1551721">
                <a:tc>
                  <a:txBody>
                    <a:bodyPr/>
                    <a:lstStyle/>
                    <a:p>
                      <a:pPr algn="l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10,4%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постоянно  - большая текучка кадров;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283154">
                <a:tc>
                  <a:txBody>
                    <a:bodyPr/>
                    <a:lstStyle/>
                    <a:p>
                      <a:pPr algn="l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другое.</a:t>
                      </a: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634067" y="3240624"/>
            <a:ext cx="7408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b="1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Временные затраты бизнеса</a:t>
            </a:r>
            <a:endParaRPr lang="ru-RU" sz="4400" b="1" u="sng" kern="1200" cap="small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740" y="5077327"/>
            <a:ext cx="9341074" cy="525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32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8"/>
          <a:stretch/>
        </p:blipFill>
        <p:spPr bwMode="auto">
          <a:xfrm>
            <a:off x="2658625" y="3056022"/>
            <a:ext cx="6558568" cy="346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В  КАКИХ  СПЕЦИАЛИСТАХ  ВЫ  НУЖДАЕТЕСЬ?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53" y="12135884"/>
            <a:ext cx="6209739" cy="1576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09803"/>
              </p:ext>
            </p:extLst>
          </p:nvPr>
        </p:nvGraphicFramePr>
        <p:xfrm>
          <a:off x="270489" y="5930638"/>
          <a:ext cx="11189368" cy="6301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8210"/>
                <a:gridCol w="8061158"/>
              </a:tblGrid>
              <a:tr h="18401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мастер слесарных работ;</a:t>
                      </a:r>
                    </a:p>
                  </a:txBody>
                  <a:tcPr marL="243840" marR="243840" marT="121920" marB="121920" anchor="ctr"/>
                </a:tc>
              </a:tr>
              <a:tr h="1010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14,2%</a:t>
                      </a: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оператор станков </a:t>
                      </a:r>
                      <a:b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с программным управлением;</a:t>
                      </a:r>
                    </a:p>
                  </a:txBody>
                  <a:tcPr marL="243840" marR="243840" marT="121920" marB="121920" anchor="ctr"/>
                </a:tc>
              </a:tr>
              <a:tr h="1071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повар, кондитер;</a:t>
                      </a:r>
                    </a:p>
                  </a:txBody>
                  <a:tcPr marL="243840" marR="243840" marT="121920" marB="121920" anchor="ctr"/>
                </a:tc>
              </a:tr>
              <a:tr h="1565709">
                <a:tc>
                  <a:txBody>
                    <a:bodyPr/>
                    <a:lstStyle/>
                    <a:p>
                      <a:pPr algn="l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сварщик.</a:t>
                      </a: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22238"/>
              </p:ext>
            </p:extLst>
          </p:nvPr>
        </p:nvGraphicFramePr>
        <p:xfrm>
          <a:off x="10972800" y="2949679"/>
          <a:ext cx="13282864" cy="10428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1937"/>
                <a:gridCol w="11020927"/>
              </a:tblGrid>
              <a:tr h="924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ТОП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u="sng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наиболее</a:t>
                      </a:r>
                      <a:r>
                        <a:rPr lang="ru-RU" sz="4400" b="1" u="sng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400" b="1" u="sng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востребованные специальности: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204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 технолог продуктов общественного питания</a:t>
                      </a:r>
                      <a:r>
                        <a:rPr lang="en-US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массового</a:t>
                      </a:r>
                      <a:r>
                        <a:rPr lang="en-US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изготовления и специализированных</a:t>
                      </a:r>
                      <a:r>
                        <a:rPr lang="en-US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пищевых продуктов;</a:t>
                      </a:r>
                    </a:p>
                  </a:txBody>
                  <a:tcPr marL="243840" marR="243840" marT="121920" marB="121920" anchor="ctr"/>
                </a:tc>
              </a:tr>
              <a:tr h="1010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4400" b="1" kern="1200" cap="small" dirty="0" err="1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пециалисты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по гостеприимству;</a:t>
                      </a:r>
                    </a:p>
                  </a:txBody>
                  <a:tcPr marL="243840" marR="243840" marT="121920" marB="121920" anchor="ctr"/>
                </a:tc>
              </a:tr>
              <a:tr h="1418587"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 специалисты по изготовлению швейных и меховых изделий;</a:t>
                      </a:r>
                    </a:p>
                  </a:txBody>
                  <a:tcPr marL="243840" marR="243840" marT="121920" marB="121920" anchor="ctr"/>
                </a:tc>
              </a:tr>
              <a:tr h="531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- ветеринарные фельдшеры, зоотехники, агрономы, механики, мелиораторы, агротехники, водители, строители, технологи, электрики, монтажники, станочники широкого профиля, фрезеровщики, токари и т.д.</a:t>
                      </a: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80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19125" y="-54768"/>
            <a:ext cx="20064875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8000" b="1" cap="all" dirty="0" smtClean="0">
                <a:latin typeface="Franklin Gothic Demi Cond" panose="020B0706030402020204" pitchFamily="34" charset="0"/>
              </a:rPr>
              <a:t>В ЧЕМ, НА  ВАШ  ВЗГЛЯД,  Причина  </a:t>
            </a:r>
            <a:br>
              <a:rPr lang="ru-RU" sz="8000" b="1" cap="all" dirty="0" smtClean="0">
                <a:latin typeface="Franklin Gothic Demi Cond" panose="020B0706030402020204" pitchFamily="34" charset="0"/>
              </a:rPr>
            </a:br>
            <a:r>
              <a:rPr lang="ru-RU" sz="8000" b="1" cap="all" dirty="0" smtClean="0">
                <a:latin typeface="Franklin Gothic Demi Cond" panose="020B0706030402020204" pitchFamily="34" charset="0"/>
              </a:rPr>
              <a:t>дефицита  рабочих  кадров  в  МСП*?</a:t>
            </a:r>
            <a:endParaRPr lang="ru-RU" sz="80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62893"/>
              </p:ext>
            </p:extLst>
          </p:nvPr>
        </p:nvGraphicFramePr>
        <p:xfrm>
          <a:off x="126111" y="3813078"/>
          <a:ext cx="12073912" cy="768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5502"/>
                <a:gridCol w="8698410"/>
              </a:tblGrid>
              <a:tr h="18401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78,1%</a:t>
                      </a:r>
                    </a:p>
                    <a:p>
                      <a:pPr marL="0" algn="l" defTabSz="914400" rtl="0" eaLnBrk="1" latinLnBrk="0" hangingPunct="1"/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завышенные</a:t>
                      </a:r>
                      <a:r>
                        <a:rPr lang="ru-RU" sz="4400" b="1" kern="1200" cap="small" baseline="0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 ожидания 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низкоквалифицированных работников </a:t>
                      </a:r>
                      <a:r>
                        <a:rPr lang="ru-RU" sz="4400" b="1" kern="1200" cap="small" baseline="0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по социальному пакету и заработной плате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010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54,4%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нужные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рабочие профессии не популярны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и не привлекательны для работников в целом;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071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кадры нужных специальностей </a:t>
                      </a:r>
                      <a:b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</a:b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в регионе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не готовят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83088"/>
              </p:ext>
            </p:extLst>
          </p:nvPr>
        </p:nvGraphicFramePr>
        <p:xfrm>
          <a:off x="12248147" y="3986268"/>
          <a:ext cx="11871164" cy="731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8819"/>
                <a:gridCol w="8552345"/>
              </a:tblGrid>
              <a:tr h="1010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более привлекательные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условия жизни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в областных центрах и крупных городах;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071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10,6%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0" b="1" kern="1200" cap="small" dirty="0" smtClean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отсутствие желания / мотивации работника трудиться за установленную зарплату при наличии возможности получения, не работая, практически таких же денег </a:t>
                      </a:r>
                      <a:b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</a:b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в Центре занятости.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93" y="12042642"/>
            <a:ext cx="6209739" cy="157676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2488779" y="12542896"/>
            <a:ext cx="8518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b="1" i="1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* </a:t>
            </a:r>
            <a:r>
              <a:rPr lang="ru-RU" sz="4400" b="1" i="1" u="sng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допускается  несколько  ответов</a:t>
            </a:r>
            <a:endParaRPr lang="ru-RU" sz="4400" b="1" i="1" u="sng" kern="1200" cap="small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54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414867" y="-385234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821267" y="211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ivteleradio.ru/images/2018/12/13/4a18a91c6a0f459fb33dec63ac7311df.jpg"/>
          <p:cNvSpPr>
            <a:spLocks noChangeAspect="1" noChangeArrowheads="1"/>
          </p:cNvSpPr>
          <p:nvPr/>
        </p:nvSpPr>
        <p:spPr bwMode="auto">
          <a:xfrm>
            <a:off x="1227667" y="4275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7" descr="https://pbs.twimg.com/media/DsrGeJTXoAAE_Ul.jpg"/>
          <p:cNvSpPr>
            <a:spLocks noChangeAspect="1" noChangeArrowheads="1"/>
          </p:cNvSpPr>
          <p:nvPr/>
        </p:nvSpPr>
        <p:spPr bwMode="auto">
          <a:xfrm>
            <a:off x="2040467" y="1240372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23" tIns="121912" rIns="243823" bIns="1219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1634067" y="8339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www.buhonline.ru/Files/Modules/Publication/13393_o.png?t=1523984264"/>
          <p:cNvSpPr>
            <a:spLocks noChangeAspect="1" noChangeArrowheads="1"/>
          </p:cNvSpPr>
          <p:nvPr/>
        </p:nvSpPr>
        <p:spPr bwMode="auto">
          <a:xfrm>
            <a:off x="2040467" y="12403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ales-generator.ru/upload/medialibrary/058/05836a41c5930e221eaa5d5ac6dc874c.jpg"/>
          <p:cNvSpPr>
            <a:spLocks noChangeAspect="1" noChangeArrowheads="1"/>
          </p:cNvSpPr>
          <p:nvPr/>
        </p:nvSpPr>
        <p:spPr bwMode="auto">
          <a:xfrm>
            <a:off x="2446867" y="16467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3" descr="https://avatars.mds.yandex.net/get-zen_doc/96748/pub_5c5ec0fb91fc5600b18f1dc0_5c5ec34a93746600ac4e65dd/scale_1200"/>
          <p:cNvSpPr>
            <a:spLocks noChangeAspect="1" noChangeArrowheads="1"/>
          </p:cNvSpPr>
          <p:nvPr/>
        </p:nvSpPr>
        <p:spPr bwMode="auto">
          <a:xfrm>
            <a:off x="2853267" y="2053167"/>
            <a:ext cx="812800" cy="8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43834" tIns="121917" rIns="243834" bIns="1219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57651" y="-54768"/>
            <a:ext cx="20326350" cy="2880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ru-RU" sz="7200" b="1" cap="all" dirty="0" smtClean="0">
                <a:latin typeface="Franklin Gothic Demi Cond" panose="020B0706030402020204" pitchFamily="34" charset="0"/>
              </a:rPr>
              <a:t>Что  ВЫ  ГОТОВЫ  СДЕЛАТЬ  ДЛЯ  РЕШЕНИЯ проблемы  дефицита  кадров*?</a:t>
            </a:r>
            <a:endParaRPr lang="ru-RU" sz="7200" b="1" cap="all" dirty="0">
              <a:latin typeface="Franklin Gothic Demi Cond" panose="020B07060304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459" b="7461"/>
          <a:stretch/>
        </p:blipFill>
        <p:spPr>
          <a:xfrm>
            <a:off x="-5421" y="7819"/>
            <a:ext cx="4367064" cy="2817733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4807"/>
              </p:ext>
            </p:extLst>
          </p:nvPr>
        </p:nvGraphicFramePr>
        <p:xfrm>
          <a:off x="385008" y="3773440"/>
          <a:ext cx="23630021" cy="8004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0718"/>
                <a:gridCol w="20309303"/>
              </a:tblGrid>
              <a:tr h="1664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50,4%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обеспечить необходимые качественные условия труда, включая</a:t>
                      </a:r>
                      <a:r>
                        <a:rPr lang="ru-RU" sz="4400" b="1" kern="1200" cap="small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привлекательный социальный пакет и доставку до места работы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5641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41,6%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обеспечить для начинающего специалиста сопровождение со стороны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опытного наставника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в течение первых 3-х месяцев;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3507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37,4%</a:t>
                      </a:r>
                      <a:endParaRPr lang="ru-RU" sz="7000" b="1" kern="1200" cap="small" dirty="0">
                        <a:solidFill>
                          <a:srgbClr val="C0000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организовать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прохождение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практики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на производстве для людей, обучающихся по нужным специальностям;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920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33,6%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применять, при необходимости, </a:t>
                      </a: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гибкий график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работы, а также предоставить возможность для проживания (в случае работы вахтовым методом);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  <a:tr h="1071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  <a:ea typeface="+mn-ea"/>
                          <a:cs typeface="+mn-cs"/>
                        </a:rPr>
                        <a:t>20,8%</a:t>
                      </a:r>
                    </a:p>
                  </a:txBody>
                  <a:tcPr marL="243840" marR="243840" marT="121920" marB="121920" anchor="ctr"/>
                </a:tc>
                <a:tc>
                  <a:txBody>
                    <a:bodyPr/>
                    <a:lstStyle/>
                    <a:p>
                      <a:pPr marL="0" marR="0" indent="0" algn="l" defTabSz="1828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4400" b="1" kern="1200" cap="small" dirty="0" smtClean="0">
                          <a:solidFill>
                            <a:srgbClr val="C00000"/>
                          </a:solidFill>
                          <a:latin typeface="Franklin Gothic Demi" panose="020B0703020102020204" pitchFamily="34" charset="0"/>
                        </a:rPr>
                        <a:t>субсидировать обучение </a:t>
                      </a:r>
                      <a:r>
                        <a:rPr lang="ru-RU" sz="4400" b="1" kern="1200" cap="small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/ повышение квалификации сотрудников при условии возврата затраченных средств в случае увольнения.</a:t>
                      </a:r>
                      <a:endParaRPr lang="ru-RU" sz="4400" b="1" kern="1200" cap="small" dirty="0" smtClean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  <a:ea typeface="+mn-ea"/>
                        <a:cs typeface="+mn-cs"/>
                      </a:endParaRPr>
                    </a:p>
                  </a:txBody>
                  <a:tcPr marL="243840" marR="243840" marT="121920" marB="121920" anchor="ctr"/>
                </a:tc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93" y="12042642"/>
            <a:ext cx="6209739" cy="157676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488779" y="12542896"/>
            <a:ext cx="8518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b="1" i="1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* </a:t>
            </a:r>
            <a:r>
              <a:rPr lang="ru-RU" sz="4400" b="1" i="1" u="sng" kern="1200" cap="small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допускается  несколько  ответов</a:t>
            </a:r>
            <a:endParaRPr lang="ru-RU" sz="4400" b="1" i="1" u="sng" kern="1200" cap="small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926</Words>
  <Application>Microsoft Office PowerPoint</Application>
  <PresentationFormat>Произвольный</PresentationFormat>
  <Paragraphs>168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Шишкина Юлия Валериевна</cp:lastModifiedBy>
  <cp:revision>484</cp:revision>
  <cp:lastPrinted>2021-03-15T19:26:15Z</cp:lastPrinted>
  <dcterms:modified xsi:type="dcterms:W3CDTF">2021-06-22T08:53:05Z</dcterms:modified>
</cp:coreProperties>
</file>